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9"/>
  </p:notesMasterIdLst>
  <p:handoutMasterIdLst>
    <p:handoutMasterId r:id="rId50"/>
  </p:handoutMasterIdLst>
  <p:sldIdLst>
    <p:sldId id="256" r:id="rId2"/>
    <p:sldId id="376" r:id="rId3"/>
    <p:sldId id="472" r:id="rId4"/>
    <p:sldId id="420" r:id="rId5"/>
    <p:sldId id="421" r:id="rId6"/>
    <p:sldId id="422" r:id="rId7"/>
    <p:sldId id="423" r:id="rId8"/>
    <p:sldId id="424" r:id="rId9"/>
    <p:sldId id="425" r:id="rId10"/>
    <p:sldId id="466" r:id="rId11"/>
    <p:sldId id="432" r:id="rId12"/>
    <p:sldId id="478" r:id="rId13"/>
    <p:sldId id="479" r:id="rId14"/>
    <p:sldId id="433" r:id="rId15"/>
    <p:sldId id="434" r:id="rId16"/>
    <p:sldId id="435" r:id="rId17"/>
    <p:sldId id="437" r:id="rId18"/>
    <p:sldId id="467" r:id="rId19"/>
    <p:sldId id="468" r:id="rId20"/>
    <p:sldId id="469" r:id="rId21"/>
    <p:sldId id="477" r:id="rId22"/>
    <p:sldId id="438" r:id="rId23"/>
    <p:sldId id="439" r:id="rId24"/>
    <p:sldId id="470" r:id="rId25"/>
    <p:sldId id="440" r:id="rId26"/>
    <p:sldId id="451" r:id="rId27"/>
    <p:sldId id="452" r:id="rId28"/>
    <p:sldId id="445" r:id="rId29"/>
    <p:sldId id="446" r:id="rId30"/>
    <p:sldId id="471" r:id="rId31"/>
    <p:sldId id="447" r:id="rId32"/>
    <p:sldId id="454" r:id="rId33"/>
    <p:sldId id="448" r:id="rId34"/>
    <p:sldId id="450" r:id="rId35"/>
    <p:sldId id="449" r:id="rId36"/>
    <p:sldId id="456" r:id="rId37"/>
    <p:sldId id="457" r:id="rId38"/>
    <p:sldId id="459" r:id="rId39"/>
    <p:sldId id="460" r:id="rId40"/>
    <p:sldId id="461" r:id="rId41"/>
    <p:sldId id="462" r:id="rId42"/>
    <p:sldId id="463" r:id="rId43"/>
    <p:sldId id="464" r:id="rId44"/>
    <p:sldId id="474" r:id="rId45"/>
    <p:sldId id="475" r:id="rId46"/>
    <p:sldId id="465" r:id="rId47"/>
    <p:sldId id="378" r:id="rId4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 varScale="1">
        <p:scale>
          <a:sx n="76" d="100"/>
          <a:sy n="76" d="100"/>
        </p:scale>
        <p:origin x="39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en-GB" altLang="en-US" dirty="0">
                <a:solidFill>
                  <a:schemeClr val="bg2">
                    <a:lumMod val="50000"/>
                  </a:schemeClr>
                </a:solidFill>
              </a:rPr>
              <a:t>Food and Beverage Management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10600"/>
            <a:ext cx="494116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© 2016 Cousins et al: </a:t>
            </a:r>
            <a:r>
              <a:rPr lang="en-GB" alt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Food and Beverage Management</a:t>
            </a: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4</a:t>
            </a:r>
            <a:r>
              <a:rPr lang="en-GB" alt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edition, Goodfellow Publishers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085184" y="8676456"/>
            <a:ext cx="1772816" cy="467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96B9AA-3ABD-4774-B49E-25C433D53B6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37133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en-GB" altLang="en-US"/>
              <a:t>Food and Beverage Management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34400"/>
            <a:ext cx="3581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GB" altLang="en-US"/>
              <a:t>Cousins et al: </a:t>
            </a:r>
            <a:r>
              <a:rPr lang="en-GB" altLang="en-US" i="1"/>
              <a:t>Food and Beverage Management</a:t>
            </a:r>
            <a:r>
              <a:rPr lang="en-GB" altLang="en-US"/>
              <a:t>, 3</a:t>
            </a:r>
            <a:r>
              <a:rPr lang="en-GB" altLang="en-US" baseline="30000"/>
              <a:t>rd</a:t>
            </a:r>
            <a:r>
              <a:rPr lang="en-GB" altLang="en-US"/>
              <a:t> edition, Goodfellows Publishers © 2011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137773-91BD-4777-98D0-DEF7E5184F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703213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altLang="en-US"/>
              <a:t>Food and Beverage Management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Cousins et al: </a:t>
            </a:r>
            <a:r>
              <a:rPr lang="en-GB" altLang="en-US" i="1"/>
              <a:t>Food and Beverage Management</a:t>
            </a:r>
            <a:r>
              <a:rPr lang="en-GB" altLang="en-US"/>
              <a:t>, 3</a:t>
            </a:r>
            <a:r>
              <a:rPr lang="en-GB" altLang="en-US" baseline="30000"/>
              <a:t>rd</a:t>
            </a:r>
            <a:r>
              <a:rPr lang="en-GB" altLang="en-US"/>
              <a:t> edition, Goodfellows Publishers ©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37773-91BD-4777-98D0-DEF7E5184FCF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7681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755576" y="98072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 dirty="0"/>
              <a:t>Click to Edit Master Title Style</a:t>
            </a:r>
          </a:p>
        </p:txBody>
      </p:sp>
      <p:sp>
        <p:nvSpPr>
          <p:cNvPr id="471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2420888"/>
            <a:ext cx="6400800" cy="1296144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altLang="en-US" noProof="0" dirty="0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974C5D-CFEE-4336-BD10-8296FA905E8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48264" y="3927559"/>
            <a:ext cx="1960238" cy="27772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344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65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q"/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 marL="1143000" indent="-228600">
              <a:buClr>
                <a:srgbClr val="002060"/>
              </a:buClr>
              <a:buFont typeface="Courier New" panose="02070309020205020404" pitchFamily="49" charset="0"/>
              <a:buChar char="o"/>
              <a:defRPr/>
            </a:lvl3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24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090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584" y="206084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2040" y="206084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185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26369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84482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26369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23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93037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03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374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49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475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4608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59606" y="61150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4609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9925" y="2060848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 userDrawn="1"/>
        </p:nvSpPr>
        <p:spPr bwMode="auto">
          <a:xfrm>
            <a:off x="2039938" y="6614270"/>
            <a:ext cx="7104062" cy="243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0" hangingPunct="0"/>
            <a:r>
              <a:rPr lang="en-GB" altLang="en-US" sz="11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© 2022 Cousins et al: </a:t>
            </a:r>
            <a:r>
              <a:rPr lang="en-GB" altLang="en-US" sz="1100" i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Food and Beverage Management</a:t>
            </a:r>
            <a:r>
              <a:rPr lang="en-GB" altLang="en-US" sz="11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6th edition, Goodfellow Publishers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2060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altLang="en-US" dirty="0"/>
              <a:t>Food and Beverage Management</a:t>
            </a:r>
            <a:br>
              <a:rPr lang="en-GB" altLang="en-US" dirty="0"/>
            </a:br>
            <a:r>
              <a:rPr lang="en-GB" altLang="en-US" dirty="0"/>
              <a:t>The sixth edition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420888"/>
            <a:ext cx="8568952" cy="1656184"/>
          </a:xfrm>
        </p:spPr>
        <p:txBody>
          <a:bodyPr/>
          <a:lstStyle/>
          <a:p>
            <a:r>
              <a:rPr lang="en-GB" altLang="en-US" dirty="0"/>
              <a:t>Chapter 7</a:t>
            </a:r>
          </a:p>
          <a:p>
            <a:r>
              <a:rPr lang="en-GB" altLang="en-US" dirty="0"/>
              <a:t>Food and Beverage Service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five service method groups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7772400" cy="446449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GB" sz="2800" dirty="0"/>
              <a:t>Table service </a:t>
            </a:r>
            <a:r>
              <a:rPr lang="en-GB" sz="2400" dirty="0"/>
              <a:t>- service at a laid table, e.g. plated service, silver service, guéridon service</a:t>
            </a:r>
          </a:p>
          <a:p>
            <a:pPr marL="514350" indent="-514350">
              <a:buFont typeface="+mj-lt"/>
              <a:buAutoNum type="alphaUcPeriod"/>
            </a:pPr>
            <a:r>
              <a:rPr lang="en-GB" sz="2800" dirty="0"/>
              <a:t>Assisted service </a:t>
            </a:r>
            <a:r>
              <a:rPr lang="en-GB" sz="2400" dirty="0"/>
              <a:t>- part service at a laid cover and part self-service</a:t>
            </a:r>
          </a:p>
          <a:p>
            <a:pPr marL="514350" indent="-514350">
              <a:buFont typeface="+mj-lt"/>
              <a:buAutoNum type="alphaUcPeriod"/>
            </a:pPr>
            <a:r>
              <a:rPr lang="en-GB" sz="2800" dirty="0"/>
              <a:t>Self-service </a:t>
            </a:r>
            <a:r>
              <a:rPr lang="en-GB" sz="2400" dirty="0"/>
              <a:t>- from a buffet or counter  </a:t>
            </a:r>
          </a:p>
          <a:p>
            <a:pPr marL="514350" indent="-514350">
              <a:buFont typeface="+mj-lt"/>
              <a:buAutoNum type="alphaUcPeriod"/>
            </a:pPr>
            <a:r>
              <a:rPr lang="en-GB" sz="2800" dirty="0"/>
              <a:t>Single point service </a:t>
            </a:r>
            <a:r>
              <a:rPr lang="en-GB" sz="2400" dirty="0"/>
              <a:t>- ordering, receipt of order and payment at the same time</a:t>
            </a:r>
          </a:p>
          <a:p>
            <a:pPr marL="514350" indent="-514350">
              <a:buFont typeface="+mj-lt"/>
              <a:buAutoNum type="alphaUcPeriod"/>
            </a:pPr>
            <a:r>
              <a:rPr lang="en-GB" sz="2800" dirty="0"/>
              <a:t>Specialised service (or service in-situ</a:t>
            </a:r>
            <a:r>
              <a:rPr lang="en-GB" sz="2400" dirty="0"/>
              <a:t>) -  the food and drink is taken to where the customer is located</a:t>
            </a:r>
          </a:p>
        </p:txBody>
      </p:sp>
    </p:spTree>
    <p:extLst>
      <p:ext uri="{BB962C8B-B14F-4D97-AF65-F5344CB8AC3E}">
        <p14:creationId xmlns:p14="http://schemas.microsoft.com/office/powerpoint/2010/main" val="420702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Changing service methods</a:t>
            </a:r>
            <a:endParaRPr lang="en-GB" altLang="en-US" i="1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In groups A to D the </a:t>
            </a:r>
            <a:r>
              <a:rPr lang="en-GB" altLang="en-US" sz="2800" i="1" dirty="0">
                <a:cs typeface="Times New Roman" pitchFamily="18" charset="0"/>
              </a:rPr>
              <a:t>customer process</a:t>
            </a:r>
            <a:r>
              <a:rPr lang="en-GB" altLang="en-US" sz="2800" dirty="0">
                <a:cs typeface="Times New Roman" pitchFamily="18" charset="0"/>
              </a:rPr>
              <a:t> is similar for each of the service methods within the same group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Changing between service methods in the same group does not fundamentally alter the </a:t>
            </a:r>
            <a:r>
              <a:rPr lang="en-GB" altLang="en-US" sz="2800" i="1" dirty="0">
                <a:cs typeface="Times New Roman" pitchFamily="18" charset="0"/>
              </a:rPr>
              <a:t>customer process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Changing service methods between groups alters the </a:t>
            </a:r>
            <a:r>
              <a:rPr lang="en-GB" altLang="en-US" sz="2800" i="1" dirty="0">
                <a:cs typeface="Times New Roman" pitchFamily="18" charset="0"/>
              </a:rPr>
              <a:t>customer process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Group E has a specialised set of requirements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8075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93F47-F396-883F-A89C-A4259B043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548680"/>
            <a:ext cx="8568952" cy="1143000"/>
          </a:xfrm>
        </p:spPr>
        <p:txBody>
          <a:bodyPr/>
          <a:lstStyle/>
          <a:p>
            <a:r>
              <a:rPr lang="en-US" dirty="0"/>
              <a:t>Customer service vs resource productivity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288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0E979-FFB7-C760-D068-77D8A7E5D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548680"/>
            <a:ext cx="8208912" cy="1143000"/>
          </a:xfrm>
        </p:spPr>
        <p:txBody>
          <a:bodyPr/>
          <a:lstStyle/>
          <a:p>
            <a:r>
              <a:rPr lang="en-US" dirty="0"/>
              <a:t>Customer service vs resource productivity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E1158-0818-C9CB-9AA7-02FBFE283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925" y="2060848"/>
            <a:ext cx="7772400" cy="4483968"/>
          </a:xfrm>
        </p:spPr>
        <p:txBody>
          <a:bodyPr/>
          <a:lstStyle/>
          <a:p>
            <a:r>
              <a:rPr lang="en-US" sz="2400" dirty="0"/>
              <a:t>Food and beverage operation are designed to provide customer services</a:t>
            </a:r>
          </a:p>
          <a:p>
            <a:r>
              <a:rPr lang="en-US" sz="2400" dirty="0"/>
              <a:t>Profit is largely determined by the efficiency of the use of resources</a:t>
            </a:r>
            <a:endParaRPr lang="en-GB" sz="2400" dirty="0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63A3A3EC-44E5-2325-A074-227676F110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675" y="3819376"/>
            <a:ext cx="7200800" cy="2725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567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Providing customer service</a:t>
            </a:r>
            <a:r>
              <a:rPr lang="en-GB" altLang="en-US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17713"/>
            <a:ext cx="8116888" cy="4114800"/>
          </a:xfrm>
        </p:spPr>
        <p:txBody>
          <a:bodyPr/>
          <a:lstStyle/>
          <a:p>
            <a:pPr marL="609600" indent="-609600"/>
            <a:r>
              <a:rPr lang="en-GB" altLang="en-US" sz="2800" dirty="0">
                <a:cs typeface="Times New Roman" pitchFamily="18" charset="0"/>
              </a:rPr>
              <a:t>Combination of five characteristics:</a:t>
            </a:r>
          </a:p>
          <a:p>
            <a:pPr marL="1371600" lvl="2" indent="-457200"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Service level</a:t>
            </a:r>
          </a:p>
          <a:p>
            <a:pPr marL="1371600" lvl="2" indent="-457200"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Service availability</a:t>
            </a:r>
          </a:p>
          <a:p>
            <a:pPr marL="1371600" lvl="2" indent="-457200"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Level of standards</a:t>
            </a:r>
          </a:p>
          <a:p>
            <a:pPr marL="1371600" lvl="2" indent="-457200"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Service reliability</a:t>
            </a:r>
          </a:p>
          <a:p>
            <a:pPr marL="1371600" lvl="2" indent="-457200"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Service flexibility</a:t>
            </a:r>
          </a:p>
          <a:p>
            <a:pPr marL="609600" indent="-609600"/>
            <a:r>
              <a:rPr lang="en-GB" altLang="en-US" sz="2800" dirty="0">
                <a:cs typeface="Times New Roman" pitchFamily="18" charset="0"/>
              </a:rPr>
              <a:t>The ‘customer service specification’ must take account of all of these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5944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cs typeface="Times New Roman" pitchFamily="18" charset="0"/>
              </a:rPr>
              <a:t>Level of service : standards of service</a:t>
            </a:r>
            <a:r>
              <a:rPr lang="en-GB" alt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Level of service 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From very limited to very complex with high levels of personal attention</a:t>
            </a:r>
          </a:p>
          <a:p>
            <a:pPr lvl="1"/>
            <a:endParaRPr lang="en-GB" altLang="en-US" dirty="0">
              <a:cs typeface="Times New Roman" pitchFamily="18" charset="0"/>
            </a:endParaRPr>
          </a:p>
          <a:p>
            <a:r>
              <a:rPr lang="en-GB" altLang="en-US" sz="2800" dirty="0">
                <a:cs typeface="Times New Roman" pitchFamily="18" charset="0"/>
              </a:rPr>
              <a:t>Standards of service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Measure of how well the operation delivers the level of service it is offering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30385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Ensuring customer service</a:t>
            </a:r>
            <a:endParaRPr lang="en-GB" altLang="en-US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017713"/>
            <a:ext cx="8127504" cy="44592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Written statements of both: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Technical specification</a:t>
            </a:r>
          </a:p>
          <a:p>
            <a:pPr lvl="3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physical characteristics of the products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Service specification</a:t>
            </a:r>
          </a:p>
          <a:p>
            <a:pPr lvl="3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procedures and the way they are carried out 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Often called a ‘customer service specification’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Need for balance between maintaining customer service and resource productivity</a:t>
            </a:r>
          </a:p>
        </p:txBody>
      </p:sp>
    </p:spTree>
    <p:extLst>
      <p:ext uri="{BB962C8B-B14F-4D97-AF65-F5344CB8AC3E}">
        <p14:creationId xmlns:p14="http://schemas.microsoft.com/office/powerpoint/2010/main" val="337872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8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8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548680"/>
            <a:ext cx="8712968" cy="1143000"/>
          </a:xfrm>
        </p:spPr>
        <p:txBody>
          <a:bodyPr/>
          <a:lstStyle/>
          <a:p>
            <a:r>
              <a:rPr lang="en-GB" altLang="en-US" dirty="0">
                <a:cs typeface="Times New Roman" pitchFamily="18" charset="0"/>
              </a:rPr>
              <a:t>Maintain good interpersonal relationships </a:t>
            </a:r>
            <a:endParaRPr lang="en-GB" altLang="en-US" dirty="0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Between service staff and the customer (external customers)</a:t>
            </a:r>
          </a:p>
          <a:p>
            <a:pPr marL="0" indent="0">
              <a:buNone/>
            </a:pPr>
            <a:endParaRPr lang="en-GB" altLang="en-US" sz="2800" dirty="0">
              <a:cs typeface="Times New Roman" pitchFamily="18" charset="0"/>
            </a:endParaRPr>
          </a:p>
          <a:p>
            <a:r>
              <a:rPr lang="en-GB" altLang="en-US" sz="2800" dirty="0">
                <a:cs typeface="Times New Roman" pitchFamily="18" charset="0"/>
              </a:rPr>
              <a:t>Between service staff an other departments (internal customers)</a:t>
            </a:r>
          </a:p>
        </p:txBody>
      </p:sp>
    </p:spTree>
    <p:extLst>
      <p:ext uri="{BB962C8B-B14F-4D97-AF65-F5344CB8AC3E}">
        <p14:creationId xmlns:p14="http://schemas.microsoft.com/office/powerpoint/2010/main" val="335213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Maintaining good customer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Requires the ability to:</a:t>
            </a:r>
          </a:p>
          <a:p>
            <a:endParaRPr lang="en-GB" sz="2800" dirty="0"/>
          </a:p>
          <a:p>
            <a:pPr lvl="1"/>
            <a:r>
              <a:rPr lang="en-GB" b="1" dirty="0"/>
              <a:t>Recognise</a:t>
            </a:r>
            <a:r>
              <a:rPr lang="en-GB" dirty="0"/>
              <a:t> the symptoms of a deterioration in customer relations</a:t>
            </a:r>
          </a:p>
          <a:p>
            <a:pPr marL="457200" lvl="1" indent="0">
              <a:buNone/>
            </a:pPr>
            <a:endParaRPr lang="en-GB" dirty="0"/>
          </a:p>
          <a:p>
            <a:pPr lvl="1"/>
            <a:r>
              <a:rPr lang="en-GB" b="1" dirty="0"/>
              <a:t>Minimise</a:t>
            </a:r>
            <a:r>
              <a:rPr lang="en-GB" dirty="0"/>
              <a:t> the causes of customer relations problems</a:t>
            </a:r>
          </a:p>
        </p:txBody>
      </p:sp>
    </p:spTree>
    <p:extLst>
      <p:ext uri="{BB962C8B-B14F-4D97-AF65-F5344CB8AC3E}">
        <p14:creationId xmlns:p14="http://schemas.microsoft.com/office/powerpoint/2010/main" val="2434209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Symptoms of poor customer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44824"/>
            <a:ext cx="7772400" cy="4680520"/>
          </a:xfrm>
        </p:spPr>
        <p:txBody>
          <a:bodyPr/>
          <a:lstStyle/>
          <a:p>
            <a:r>
              <a:rPr lang="en-GB" sz="2800" dirty="0"/>
              <a:t>Increases in number of complaints generally and especially about staff</a:t>
            </a:r>
          </a:p>
          <a:p>
            <a:r>
              <a:rPr lang="en-GB" sz="2800" dirty="0"/>
              <a:t>Increases in number of accidents</a:t>
            </a:r>
          </a:p>
          <a:p>
            <a:r>
              <a:rPr lang="en-GB" sz="2800" dirty="0"/>
              <a:t>Regular mistakes by staff</a:t>
            </a:r>
          </a:p>
          <a:p>
            <a:r>
              <a:rPr lang="en-GB" sz="2800" dirty="0"/>
              <a:t>Customers arriving without previous bookings </a:t>
            </a:r>
          </a:p>
          <a:p>
            <a:r>
              <a:rPr lang="en-GB" sz="2800" dirty="0"/>
              <a:t>Increases in breakages</a:t>
            </a:r>
          </a:p>
          <a:p>
            <a:r>
              <a:rPr lang="en-GB" sz="2800" dirty="0"/>
              <a:t>Shortages of equipment</a:t>
            </a:r>
          </a:p>
          <a:p>
            <a:r>
              <a:rPr lang="en-GB" sz="2800" dirty="0"/>
              <a:t>Arguments between staff</a:t>
            </a:r>
          </a:p>
          <a:p>
            <a:r>
              <a:rPr lang="en-GB" sz="2800" dirty="0"/>
              <a:t>Poor morale and high turnover of staff</a:t>
            </a:r>
          </a:p>
        </p:txBody>
      </p:sp>
    </p:spTree>
    <p:extLst>
      <p:ext uri="{BB962C8B-B14F-4D97-AF65-F5344CB8AC3E}">
        <p14:creationId xmlns:p14="http://schemas.microsoft.com/office/powerpoint/2010/main" val="3521198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1C572AF-CA61-494B-A7C5-62FD11313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0509" y="116632"/>
            <a:ext cx="8482980" cy="636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952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Important to ensure: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8280920" cy="4464496"/>
          </a:xfrm>
        </p:spPr>
        <p:txBody>
          <a:bodyPr/>
          <a:lstStyle/>
          <a:p>
            <a:r>
              <a:rPr lang="en-GB" sz="2400" b="1" dirty="0"/>
              <a:t>Agreed procedures </a:t>
            </a:r>
            <a:r>
              <a:rPr lang="en-GB" sz="2400" dirty="0"/>
              <a:t>for dealing with customer service issues are followed</a:t>
            </a:r>
          </a:p>
          <a:p>
            <a:r>
              <a:rPr lang="en-GB" sz="2400" b="1" dirty="0"/>
              <a:t>Physical capabilities </a:t>
            </a:r>
            <a:r>
              <a:rPr lang="en-GB" sz="2400" dirty="0"/>
              <a:t>of the operation can support the customer service specification</a:t>
            </a:r>
          </a:p>
          <a:p>
            <a:r>
              <a:rPr lang="en-GB" sz="2400" b="1" dirty="0"/>
              <a:t>Abilities of the staff </a:t>
            </a:r>
            <a:r>
              <a:rPr lang="en-GB" sz="2400" dirty="0"/>
              <a:t>can support the customer service specification </a:t>
            </a:r>
          </a:p>
          <a:p>
            <a:r>
              <a:rPr lang="en-GB" sz="2400" b="1" dirty="0"/>
              <a:t>Continual monitoring </a:t>
            </a:r>
            <a:r>
              <a:rPr lang="en-GB" sz="2400" dirty="0"/>
              <a:t>of the likely customer satisfaction or otherwise</a:t>
            </a:r>
          </a:p>
          <a:p>
            <a:r>
              <a:rPr lang="en-GB" sz="2400" b="1" dirty="0"/>
              <a:t>All supervisors and managers </a:t>
            </a:r>
            <a:r>
              <a:rPr lang="en-GB" sz="2400" dirty="0"/>
              <a:t>observe the same service standards as those required from the members of staff</a:t>
            </a:r>
          </a:p>
          <a:p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02340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63E6E-0A4E-4C91-A4C3-389AB99A6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Procedures are required for: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86F81-8E43-4839-A622-E134AF75FA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1886000"/>
            <a:ext cx="3810000" cy="4639344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en-GB" sz="2000" dirty="0"/>
              <a:t>Addressing customers</a:t>
            </a:r>
          </a:p>
          <a:p>
            <a:pPr lvl="0">
              <a:spcBef>
                <a:spcPts val="0"/>
              </a:spcBef>
            </a:pPr>
            <a:r>
              <a:rPr lang="en-GB" sz="2000" dirty="0"/>
              <a:t>Wrong orders</a:t>
            </a:r>
          </a:p>
          <a:p>
            <a:pPr lvl="0">
              <a:spcBef>
                <a:spcPts val="0"/>
              </a:spcBef>
            </a:pPr>
            <a:r>
              <a:rPr lang="en-GB" sz="2000" dirty="0"/>
              <a:t>Advising customers with dietary needs</a:t>
            </a:r>
          </a:p>
          <a:p>
            <a:pPr lvl="0">
              <a:spcBef>
                <a:spcPts val="0"/>
              </a:spcBef>
            </a:pPr>
            <a:r>
              <a:rPr lang="en-GB" sz="2000" dirty="0"/>
              <a:t>Complaints </a:t>
            </a:r>
          </a:p>
          <a:p>
            <a:pPr lvl="0">
              <a:spcBef>
                <a:spcPts val="0"/>
              </a:spcBef>
            </a:pPr>
            <a:r>
              <a:rPr lang="en-GB" sz="2000" dirty="0"/>
              <a:t>Customer illness</a:t>
            </a:r>
          </a:p>
          <a:p>
            <a:pPr lvl="0">
              <a:spcBef>
                <a:spcPts val="0"/>
              </a:spcBef>
            </a:pPr>
            <a:r>
              <a:rPr lang="en-GB" sz="2000" dirty="0"/>
              <a:t>Enforcement of dress codes</a:t>
            </a:r>
          </a:p>
          <a:p>
            <a:pPr lvl="0">
              <a:spcBef>
                <a:spcPts val="0"/>
              </a:spcBef>
            </a:pPr>
            <a:r>
              <a:rPr lang="en-GB" sz="2000" dirty="0"/>
              <a:t>Emergencies e.g. power cuts, fire alarms and bomb threats suspicions packages</a:t>
            </a:r>
          </a:p>
          <a:p>
            <a:pPr>
              <a:spcBef>
                <a:spcPts val="0"/>
              </a:spcBef>
            </a:pPr>
            <a:r>
              <a:rPr lang="en-GB" sz="2000" dirty="0"/>
              <a:t>Children (and lost children)</a:t>
            </a:r>
          </a:p>
          <a:p>
            <a:pPr>
              <a:spcBef>
                <a:spcPts val="0"/>
              </a:spcBef>
            </a:pPr>
            <a:r>
              <a:rPr lang="en-GB" sz="2000" dirty="0"/>
              <a:t>Customers who have mobility, sight and communication difficulties</a:t>
            </a:r>
          </a:p>
          <a:p>
            <a:pPr>
              <a:spcBef>
                <a:spcPts val="0"/>
              </a:spcBef>
            </a:pPr>
            <a:endParaRPr lang="en-GB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7448F4-11C2-4A5B-B707-FCBD628A0A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32040" y="1889448"/>
            <a:ext cx="3810000" cy="4635896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en-GB" sz="2000" dirty="0"/>
              <a:t>Solo diners</a:t>
            </a:r>
          </a:p>
          <a:p>
            <a:pPr lvl="0">
              <a:spcBef>
                <a:spcPts val="0"/>
              </a:spcBef>
            </a:pPr>
            <a:r>
              <a:rPr lang="en-GB" sz="2000" dirty="0"/>
              <a:t>Unacceptable customer behaviour</a:t>
            </a:r>
          </a:p>
          <a:p>
            <a:pPr lvl="0">
              <a:spcBef>
                <a:spcPts val="0"/>
              </a:spcBef>
            </a:pPr>
            <a:r>
              <a:rPr lang="en-GB" sz="2000" dirty="0"/>
              <a:t>Lost property</a:t>
            </a:r>
          </a:p>
          <a:p>
            <a:pPr lvl="0">
              <a:spcBef>
                <a:spcPts val="0"/>
              </a:spcBef>
            </a:pPr>
            <a:r>
              <a:rPr lang="en-GB" sz="2000" dirty="0"/>
              <a:t>Alcohol over-consumption</a:t>
            </a:r>
          </a:p>
          <a:p>
            <a:pPr lvl="0">
              <a:spcBef>
                <a:spcPts val="0"/>
              </a:spcBef>
            </a:pPr>
            <a:r>
              <a:rPr lang="en-GB" sz="2000" dirty="0"/>
              <a:t>Enforcement of mobile phone and non-smoking codes including the non-use of e-cigarettes.</a:t>
            </a:r>
          </a:p>
          <a:p>
            <a:pPr>
              <a:spcBef>
                <a:spcPts val="0"/>
              </a:spcBef>
            </a:pPr>
            <a:r>
              <a:rPr lang="en-GB" sz="2000" dirty="0"/>
              <a:t>Dealing with online feedback via social media or online review forums</a:t>
            </a:r>
          </a:p>
        </p:txBody>
      </p:sp>
    </p:spTree>
    <p:extLst>
      <p:ext uri="{BB962C8B-B14F-4D97-AF65-F5344CB8AC3E}">
        <p14:creationId xmlns:p14="http://schemas.microsoft.com/office/powerpoint/2010/main" val="12416745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Managing volume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/>
              <a:t>Includes consideration of:</a:t>
            </a:r>
          </a:p>
          <a:p>
            <a:pPr lvl="1"/>
            <a:r>
              <a:rPr lang="en-GB" altLang="en-US" sz="2400" dirty="0"/>
              <a:t>Measuring capacity</a:t>
            </a:r>
          </a:p>
          <a:p>
            <a:pPr lvl="1"/>
            <a:r>
              <a:rPr lang="en-GB" altLang="en-US" sz="2400" dirty="0"/>
              <a:t>Volume and service organisation</a:t>
            </a:r>
          </a:p>
          <a:p>
            <a:pPr lvl="1"/>
            <a:r>
              <a:rPr lang="en-GB" altLang="en-US" sz="2400" dirty="0"/>
              <a:t>Increasing throughput</a:t>
            </a:r>
          </a:p>
          <a:p>
            <a:pPr lvl="1"/>
            <a:r>
              <a:rPr lang="en-GB" altLang="en-US" sz="2400" dirty="0"/>
              <a:t>Limiting demand</a:t>
            </a:r>
          </a:p>
          <a:p>
            <a:pPr lvl="1"/>
            <a:r>
              <a:rPr lang="en-GB" altLang="en-US" sz="2400" dirty="0"/>
              <a:t>Using queues</a:t>
            </a:r>
          </a:p>
          <a:p>
            <a:pPr lvl="1">
              <a:spcBef>
                <a:spcPts val="800"/>
              </a:spcBef>
              <a:spcAft>
                <a:spcPts val="500"/>
              </a:spcAft>
            </a:pPr>
            <a:r>
              <a:rPr lang="en-GB" altLang="en-US" sz="2400" dirty="0"/>
              <a:t>Special considerations for banquet/function operations</a:t>
            </a:r>
          </a:p>
        </p:txBody>
      </p:sp>
    </p:spTree>
    <p:extLst>
      <p:ext uri="{BB962C8B-B14F-4D97-AF65-F5344CB8AC3E}">
        <p14:creationId xmlns:p14="http://schemas.microsoft.com/office/powerpoint/2010/main" val="4411659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Seating consumption times</a:t>
            </a:r>
          </a:p>
        </p:txBody>
      </p:sp>
      <p:pic>
        <p:nvPicPr>
          <p:cNvPr id="1730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53235" y="2132856"/>
            <a:ext cx="8437530" cy="3604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4209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Increasing throughput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8352928" cy="4680520"/>
          </a:xfrm>
        </p:spPr>
        <p:txBody>
          <a:bodyPr/>
          <a:lstStyle/>
          <a:p>
            <a:r>
              <a:rPr lang="en-GB" sz="2800" dirty="0"/>
              <a:t>Reduce the timings for the service sequence</a:t>
            </a:r>
          </a:p>
          <a:p>
            <a:r>
              <a:rPr lang="en-GB" sz="2800" dirty="0"/>
              <a:t>Turn tables</a:t>
            </a:r>
          </a:p>
          <a:p>
            <a:r>
              <a:rPr lang="en-GB" sz="2800" dirty="0"/>
              <a:t>Serve parts of the meal in separate areas</a:t>
            </a:r>
          </a:p>
          <a:p>
            <a:r>
              <a:rPr lang="en-GB" sz="2800" dirty="0"/>
              <a:t>Use brighter lighting and less comfortable seating</a:t>
            </a:r>
          </a:p>
          <a:p>
            <a:r>
              <a:rPr lang="en-GB" sz="2800" dirty="0"/>
              <a:t>Encouraging customers to share tables</a:t>
            </a:r>
          </a:p>
          <a:p>
            <a:r>
              <a:rPr lang="en-GB" sz="2800" dirty="0"/>
              <a:t>Ensure efficient clearing</a:t>
            </a:r>
          </a:p>
          <a:p>
            <a:r>
              <a:rPr lang="en-GB" sz="2800" dirty="0"/>
              <a:t>Utilise new payment solutions</a:t>
            </a:r>
          </a:p>
          <a:p>
            <a:r>
              <a:rPr lang="en-GB" sz="2800" dirty="0"/>
              <a:t>Set minimum charges</a:t>
            </a:r>
          </a:p>
          <a:p>
            <a:r>
              <a:rPr lang="en-GB" sz="2800" dirty="0"/>
              <a:t>Offer reduced menu alternatives</a:t>
            </a:r>
          </a:p>
        </p:txBody>
      </p:sp>
    </p:spTree>
    <p:extLst>
      <p:ext uri="{BB962C8B-B14F-4D97-AF65-F5344CB8AC3E}">
        <p14:creationId xmlns:p14="http://schemas.microsoft.com/office/powerpoint/2010/main" val="102145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Queue considerations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844824"/>
            <a:ext cx="7772400" cy="475252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Fair versus unfair 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Comfort verses lack of comfort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Unexplained versus explained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Unexpected versus expected 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Unoccupied versus occupied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Initial versus a subsequent wait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Anxious versus calm wait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Individual versus a group waiting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Valuable service versus less valuable service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New or infrequent users versus regular users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7792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4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4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Service conventions</a:t>
            </a:r>
            <a:r>
              <a:rPr lang="en-GB" alt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Traditional ways of doing things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Have proved to be effective and efficient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Ensure standardisation in the service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Each establishment may be slightly different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But essential that all staff know and follow the same ones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4782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cs typeface="Times New Roman" pitchFamily="18" charset="0"/>
              </a:rPr>
              <a:t>General service conventions</a:t>
            </a:r>
            <a:r>
              <a:rPr lang="en-GB" alt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Work hygienically and safely</a:t>
            </a:r>
          </a:p>
          <a:p>
            <a:r>
              <a:rPr lang="en-GB" altLang="en-US" sz="2800" dirty="0">
                <a:cs typeface="Times New Roman" pitchFamily="18" charset="0"/>
              </a:rPr>
              <a:t>Always work as part of a team</a:t>
            </a:r>
          </a:p>
          <a:p>
            <a:r>
              <a:rPr lang="en-GB" altLang="en-US" sz="2800" dirty="0">
                <a:cs typeface="Times New Roman" pitchFamily="18" charset="0"/>
              </a:rPr>
              <a:t>Pass other members of staff by moving to the right</a:t>
            </a:r>
          </a:p>
          <a:p>
            <a:r>
              <a:rPr lang="en-GB" altLang="en-US" sz="2800" dirty="0">
                <a:cs typeface="Times New Roman" pitchFamily="18" charset="0"/>
              </a:rPr>
              <a:t>Use checklists</a:t>
            </a:r>
          </a:p>
        </p:txBody>
      </p:sp>
    </p:spTree>
    <p:extLst>
      <p:ext uri="{BB962C8B-B14F-4D97-AF65-F5344CB8AC3E}">
        <p14:creationId xmlns:p14="http://schemas.microsoft.com/office/powerpoint/2010/main" val="1146389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Booking information</a:t>
            </a:r>
            <a:r>
              <a:rPr lang="en-GB" altLang="en-US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ea typeface="Arial Unicode MS" pitchFamily="34" charset="-128"/>
                <a:cs typeface="Arial Unicode MS" pitchFamily="34" charset="-128"/>
              </a:rPr>
              <a:t>Basic information is the same regardless of how the bookings are taken. This includes: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Day and date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Name of the customer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Customer’s telephone number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Number of covers required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Time of the event – arrival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Special requirements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Signature/record of the person taking the booking in case of any queries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108464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Larger party bookings</a:t>
            </a:r>
            <a:r>
              <a:rPr lang="en-GB" alt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For larger party booking there will often be different procedures.  This may include: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Set meal and beverages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How billing is to be done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Requirement for a deposit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Seating plan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Deadline for confirmation of final numbers </a:t>
            </a:r>
          </a:p>
          <a:p>
            <a:pPr>
              <a:lnSpc>
                <a:spcPct val="90000"/>
              </a:lnSpc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89716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5747E-293F-4C0A-A929-BF4F260E6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7 covers: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6714C-7FFE-4B85-B264-3BC1294CC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The nature of food and beverage service</a:t>
            </a:r>
          </a:p>
          <a:p>
            <a:r>
              <a:rPr lang="en-GB" sz="2800" dirty="0"/>
              <a:t>Food and beverage service methods</a:t>
            </a:r>
          </a:p>
          <a:p>
            <a:r>
              <a:rPr lang="en-GB" sz="2800" dirty="0"/>
              <a:t>Customer service vs resource productivity</a:t>
            </a:r>
          </a:p>
          <a:p>
            <a:r>
              <a:rPr lang="en-GB" sz="2800" dirty="0"/>
              <a:t>Customer relations</a:t>
            </a:r>
          </a:p>
          <a:p>
            <a:r>
              <a:rPr lang="en-GB" sz="2800" dirty="0"/>
              <a:t>Managing volume </a:t>
            </a:r>
          </a:p>
          <a:p>
            <a:r>
              <a:rPr lang="en-GB" sz="2800" dirty="0"/>
              <a:t>Managing the </a:t>
            </a:r>
            <a:r>
              <a:rPr lang="en-GB" sz="2800" i="1" dirty="0"/>
              <a:t>service sequence</a:t>
            </a:r>
          </a:p>
          <a:p>
            <a:r>
              <a:rPr lang="en-GB" sz="2800" dirty="0"/>
              <a:t>Revenue control</a:t>
            </a:r>
          </a:p>
        </p:txBody>
      </p:sp>
    </p:spTree>
    <p:extLst>
      <p:ext uri="{BB962C8B-B14F-4D97-AF65-F5344CB8AC3E}">
        <p14:creationId xmlns:p14="http://schemas.microsoft.com/office/powerpoint/2010/main" val="19649068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Preparing for service conventions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Prepare service areas in sequence</a:t>
            </a:r>
          </a:p>
          <a:p>
            <a:r>
              <a:rPr lang="en-GB" sz="2800" dirty="0"/>
              <a:t>Place items consistently</a:t>
            </a:r>
          </a:p>
          <a:p>
            <a:r>
              <a:rPr lang="en-GB" sz="2800" dirty="0"/>
              <a:t>Use trays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1421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Order taking methods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/>
              <a:t>Main methods are: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Triplicate</a:t>
            </a:r>
          </a:p>
          <a:p>
            <a:pPr lvl="1"/>
            <a:r>
              <a:rPr lang="en-GB" altLang="en-US" sz="2400" dirty="0">
                <a:ea typeface="Arial Unicode MS" pitchFamily="34" charset="-128"/>
                <a:cs typeface="Arial Unicode MS" pitchFamily="34" charset="-128"/>
              </a:rPr>
              <a:t>Duplicate</a:t>
            </a:r>
          </a:p>
          <a:p>
            <a:pPr lvl="1"/>
            <a:r>
              <a:rPr lang="en-GB" altLang="en-US" sz="2400" dirty="0">
                <a:ea typeface="Arial Unicode MS" pitchFamily="34" charset="-128"/>
                <a:cs typeface="Arial Unicode MS" pitchFamily="34" charset="-128"/>
              </a:rPr>
              <a:t>Service with order</a:t>
            </a:r>
          </a:p>
          <a:p>
            <a:pPr lvl="1"/>
            <a:r>
              <a:rPr lang="en-GB" altLang="en-US" sz="2400" dirty="0">
                <a:ea typeface="Arial Unicode MS" pitchFamily="34" charset="-128"/>
                <a:cs typeface="Arial Unicode MS" pitchFamily="34" charset="-128"/>
              </a:rPr>
              <a:t>Pre-ordered</a:t>
            </a:r>
          </a:p>
          <a:p>
            <a:r>
              <a:rPr lang="en-GB" altLang="en-US" sz="2800" dirty="0">
                <a:cs typeface="Times New Roman" pitchFamily="18" charset="0"/>
              </a:rPr>
              <a:t>All order taking methods are based upon these four basic concepts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4224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Order taking conventions</a:t>
            </a:r>
            <a:r>
              <a:rPr lang="en-GB" alt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916832"/>
            <a:ext cx="7772400" cy="4464496"/>
          </a:xfrm>
        </p:spPr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Take food, wine and drink orders through hosts</a:t>
            </a:r>
          </a:p>
          <a:p>
            <a:r>
              <a:rPr lang="en-GB" altLang="en-US" sz="2800" dirty="0">
                <a:cs typeface="Times New Roman" pitchFamily="18" charset="0"/>
              </a:rPr>
              <a:t>Be able to explain food and beverage items</a:t>
            </a:r>
          </a:p>
          <a:p>
            <a:r>
              <a:rPr lang="en-GB" altLang="en-US" sz="2800" dirty="0">
                <a:cs typeface="Times New Roman" pitchFamily="18" charset="0"/>
              </a:rPr>
              <a:t>Use order notation techniques </a:t>
            </a:r>
          </a:p>
          <a:p>
            <a:r>
              <a:rPr lang="en-GB" altLang="en-US" sz="2800" dirty="0">
                <a:cs typeface="Times New Roman" pitchFamily="18" charset="0"/>
              </a:rPr>
              <a:t>Be aware of customers who may have additional needs</a:t>
            </a:r>
          </a:p>
          <a:p>
            <a:r>
              <a:rPr lang="en-GB" altLang="en-US" sz="2800" dirty="0">
                <a:cs typeface="Times New Roman" pitchFamily="18" charset="0"/>
              </a:rPr>
              <a:t>Be open-minded and non-judgemental towards customer differences</a:t>
            </a:r>
          </a:p>
          <a:p>
            <a:pPr marL="0" indent="0"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432286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Taking or receiving customer orders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Servers can: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Record orders on check pads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Key them in on handheld terminals</a:t>
            </a:r>
          </a:p>
          <a:p>
            <a:r>
              <a:rPr lang="en-GB" altLang="en-US" sz="2800" dirty="0">
                <a:cs typeface="Times New Roman" pitchFamily="18" charset="0"/>
              </a:rPr>
              <a:t>Customers can: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Hand write orders 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Use electronic systems such as iPads or other touch screens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Use interactive table top projection systems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6582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9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Essential knowledge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Server must know what they are serving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And, the service requirements</a:t>
            </a:r>
          </a:p>
          <a:p>
            <a:pPr>
              <a:lnSpc>
                <a:spcPct val="90000"/>
              </a:lnSpc>
            </a:pPr>
            <a:endParaRPr lang="en-GB" altLang="en-US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To enable the server to advise the customer on: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the content of dishes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the methods used in making the dishes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the accompaniments offered</a:t>
            </a:r>
          </a:p>
        </p:txBody>
      </p:sp>
    </p:spTree>
    <p:extLst>
      <p:ext uri="{BB962C8B-B14F-4D97-AF65-F5344CB8AC3E}">
        <p14:creationId xmlns:p14="http://schemas.microsoft.com/office/powerpoint/2010/main" val="153251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Additional requirements</a:t>
            </a:r>
            <a:r>
              <a:rPr lang="en-GB" alt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/>
              <a:t>Each establishment will have its own system for indicating:</a:t>
            </a:r>
          </a:p>
          <a:p>
            <a:pPr lvl="1"/>
            <a:r>
              <a:rPr lang="en-GB" altLang="en-US" dirty="0"/>
              <a:t>Identifying which customer is having what item</a:t>
            </a:r>
          </a:p>
          <a:p>
            <a:pPr lvl="1"/>
            <a:r>
              <a:rPr lang="en-GB" altLang="en-US" dirty="0"/>
              <a:t>A follow on order (next course or beverage)</a:t>
            </a:r>
          </a:p>
          <a:p>
            <a:pPr lvl="1"/>
            <a:r>
              <a:rPr lang="en-GB" altLang="en-US" dirty="0"/>
              <a:t>Supplement (additional) order for the same item</a:t>
            </a:r>
          </a:p>
          <a:p>
            <a:pPr lvl="1"/>
            <a:r>
              <a:rPr lang="en-GB" altLang="en-US" dirty="0"/>
              <a:t>Returned food and replacement order</a:t>
            </a:r>
          </a:p>
          <a:p>
            <a:pPr lvl="1"/>
            <a:r>
              <a:rPr lang="en-GB" altLang="en-US" dirty="0"/>
              <a:t>Accident replacement order</a:t>
            </a:r>
          </a:p>
        </p:txBody>
      </p:sp>
    </p:spTree>
    <p:extLst>
      <p:ext uri="{BB962C8B-B14F-4D97-AF65-F5344CB8AC3E}">
        <p14:creationId xmlns:p14="http://schemas.microsoft.com/office/powerpoint/2010/main" val="19318928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cs typeface="Times New Roman" pitchFamily="18" charset="0"/>
              </a:rPr>
              <a:t>General service conventions</a:t>
            </a:r>
            <a:r>
              <a:rPr lang="en-GB" alt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Serve cold food before hot food</a:t>
            </a:r>
          </a:p>
          <a:p>
            <a:r>
              <a:rPr lang="en-GB" altLang="en-US" sz="2800" dirty="0">
                <a:cs typeface="Times New Roman" pitchFamily="18" charset="0"/>
              </a:rPr>
              <a:t>Serve wine/drinks before food</a:t>
            </a:r>
          </a:p>
          <a:p>
            <a:r>
              <a:rPr lang="en-GB" altLang="en-US" sz="2800" dirty="0">
                <a:cs typeface="Times New Roman" pitchFamily="18" charset="0"/>
              </a:rPr>
              <a:t>Avoid stretching across customers</a:t>
            </a:r>
          </a:p>
          <a:p>
            <a:r>
              <a:rPr lang="en-GB" altLang="en-US" sz="2800" dirty="0">
                <a:cs typeface="Times New Roman" pitchFamily="18" charset="0"/>
              </a:rPr>
              <a:t>Place items for customer convenience</a:t>
            </a:r>
          </a:p>
          <a:p>
            <a:r>
              <a:rPr lang="en-GB" altLang="en-US" sz="2800" dirty="0">
                <a:cs typeface="Times New Roman" pitchFamily="18" charset="0"/>
              </a:rPr>
              <a:t>Start service from the right hand side of the host, with the host last</a:t>
            </a:r>
          </a:p>
          <a:p>
            <a:r>
              <a:rPr lang="en-GB" altLang="en-US" sz="2800" dirty="0">
                <a:cs typeface="Times New Roman" pitchFamily="18" charset="0"/>
              </a:rPr>
              <a:t>Serve women first </a:t>
            </a:r>
            <a:r>
              <a:rPr lang="en-GB" altLang="en-US" sz="2400" dirty="0">
                <a:cs typeface="Times New Roman" pitchFamily="18" charset="0"/>
              </a:rPr>
              <a:t>(if convenient for the service but not if a woman is the host)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317508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cs typeface="Times New Roman" pitchFamily="18" charset="0"/>
              </a:rPr>
              <a:t>General service conventions </a:t>
            </a:r>
            <a:r>
              <a:rPr lang="en-GB" altLang="en-US" sz="1600" dirty="0">
                <a:cs typeface="Times New Roman" pitchFamily="18" charset="0"/>
              </a:rPr>
              <a:t>(cont’d)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060848"/>
            <a:ext cx="7772400" cy="4464496"/>
          </a:xfrm>
        </p:spPr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Silver serve food from the left</a:t>
            </a:r>
          </a:p>
          <a:p>
            <a:r>
              <a:rPr lang="en-GB" altLang="en-US" sz="2800" dirty="0">
                <a:cs typeface="Times New Roman" pitchFamily="18" charset="0"/>
              </a:rPr>
              <a:t>Serve plated foods from the right</a:t>
            </a:r>
          </a:p>
          <a:p>
            <a:r>
              <a:rPr lang="en-GB" altLang="en-US" sz="2800" dirty="0">
                <a:cs typeface="Times New Roman" pitchFamily="18" charset="0"/>
              </a:rPr>
              <a:t>Serve all beverages from the right</a:t>
            </a:r>
          </a:p>
          <a:p>
            <a:r>
              <a:rPr lang="en-GB" altLang="en-US" sz="2800" dirty="0">
                <a:cs typeface="Times New Roman" pitchFamily="18" charset="0"/>
              </a:rPr>
              <a:t>Clear from the right</a:t>
            </a:r>
          </a:p>
          <a:p>
            <a:r>
              <a:rPr lang="en-GB" altLang="en-US" sz="2800" dirty="0">
                <a:cs typeface="Times New Roman" pitchFamily="18" charset="0"/>
              </a:rPr>
              <a:t>Separate the tasks of: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serving at table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food/drink collection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sideboard/workstation clearing</a:t>
            </a:r>
          </a:p>
          <a:p>
            <a:endParaRPr lang="en-GB" altLang="en-US" dirty="0">
              <a:cs typeface="Times New Roman" pitchFamily="18" charset="0"/>
            </a:endParaRP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213120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Billing methods</a:t>
            </a:r>
            <a:endParaRPr lang="en-GB" altLang="en-US"/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383087"/>
          </a:xfrm>
        </p:spPr>
        <p:txBody>
          <a:bodyPr/>
          <a:lstStyle/>
          <a:p>
            <a:r>
              <a:rPr lang="en-GB" altLang="en-US" sz="2800" dirty="0">
                <a:ea typeface="Arial Unicode MS" pitchFamily="34" charset="-128"/>
                <a:cs typeface="Arial Unicode MS" pitchFamily="34" charset="-128"/>
              </a:rPr>
              <a:t>Bill as check</a:t>
            </a:r>
            <a:endParaRPr lang="en-GB" altLang="en-US" sz="2800" b="1" dirty="0">
              <a:ea typeface="Arial Unicode MS" pitchFamily="34" charset="-128"/>
              <a:cs typeface="Arial Unicode MS" pitchFamily="34" charset="-128"/>
            </a:endParaRPr>
          </a:p>
          <a:p>
            <a:r>
              <a:rPr lang="en-GB" altLang="en-US" sz="2800" dirty="0">
                <a:ea typeface="Arial Unicode MS" pitchFamily="34" charset="-128"/>
                <a:cs typeface="Arial Unicode MS" pitchFamily="34" charset="-128"/>
              </a:rPr>
              <a:t>Separate bill</a:t>
            </a:r>
          </a:p>
          <a:p>
            <a:r>
              <a:rPr lang="en-GB" altLang="en-US" sz="2800" dirty="0">
                <a:ea typeface="Arial Unicode MS" pitchFamily="34" charset="-128"/>
                <a:cs typeface="Arial Unicode MS" pitchFamily="34" charset="-128"/>
              </a:rPr>
              <a:t>Bill with order</a:t>
            </a:r>
          </a:p>
          <a:p>
            <a:r>
              <a:rPr lang="en-GB" altLang="en-US" sz="2800" dirty="0">
                <a:ea typeface="Arial Unicode MS" pitchFamily="34" charset="-128"/>
                <a:cs typeface="Arial Unicode MS" pitchFamily="34" charset="-128"/>
              </a:rPr>
              <a:t>Pre-paid</a:t>
            </a:r>
          </a:p>
          <a:p>
            <a:r>
              <a:rPr lang="en-GB" altLang="en-US" sz="2800" dirty="0">
                <a:ea typeface="Arial Unicode MS" pitchFamily="34" charset="-128"/>
                <a:cs typeface="Arial Unicode MS" pitchFamily="34" charset="-128"/>
              </a:rPr>
              <a:t>Voucher</a:t>
            </a:r>
          </a:p>
          <a:p>
            <a:r>
              <a:rPr lang="en-GB" altLang="en-US" sz="2800" dirty="0">
                <a:ea typeface="Arial Unicode MS" pitchFamily="34" charset="-128"/>
                <a:cs typeface="Arial Unicode MS" pitchFamily="34" charset="-128"/>
              </a:rPr>
              <a:t>No charge</a:t>
            </a:r>
          </a:p>
          <a:p>
            <a:r>
              <a:rPr lang="en-GB" altLang="en-US" sz="2800" dirty="0">
                <a:ea typeface="Arial Unicode MS" pitchFamily="34" charset="-128"/>
                <a:cs typeface="Arial Unicode MS" pitchFamily="34" charset="-128"/>
              </a:rPr>
              <a:t>Deferred (charged to account)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6758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Clearing methods</a:t>
            </a:r>
            <a:endParaRPr lang="en-GB" altLang="en-US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/>
              <a:t>Four main methods:</a:t>
            </a:r>
          </a:p>
          <a:p>
            <a:pPr lvl="1"/>
            <a:r>
              <a:rPr lang="en-GB" altLang="en-US" dirty="0">
                <a:ea typeface="Arial Unicode MS" pitchFamily="34" charset="-128"/>
                <a:cs typeface="Arial Unicode MS" pitchFamily="34" charset="-128"/>
              </a:rPr>
              <a:t>Manual </a:t>
            </a:r>
          </a:p>
          <a:p>
            <a:pPr lvl="1"/>
            <a:r>
              <a:rPr lang="en-GB" altLang="en-US" dirty="0">
                <a:ea typeface="Arial Unicode MS" pitchFamily="34" charset="-128"/>
                <a:cs typeface="Arial Unicode MS" pitchFamily="34" charset="-128"/>
              </a:rPr>
              <a:t>Semi-self-clear</a:t>
            </a:r>
          </a:p>
          <a:p>
            <a:pPr lvl="1"/>
            <a:r>
              <a:rPr lang="en-GB" altLang="en-US" dirty="0">
                <a:ea typeface="Arial Unicode MS" pitchFamily="34" charset="-128"/>
                <a:cs typeface="Arial Unicode MS" pitchFamily="34" charset="-128"/>
              </a:rPr>
              <a:t>Self-clear	</a:t>
            </a:r>
          </a:p>
          <a:p>
            <a:pPr lvl="1"/>
            <a:r>
              <a:rPr lang="en-GB" altLang="en-US" dirty="0">
                <a:ea typeface="Arial Unicode MS" pitchFamily="34" charset="-128"/>
                <a:cs typeface="Arial Unicode MS" pitchFamily="34" charset="-128"/>
              </a:rPr>
              <a:t>Self-clear and strip</a:t>
            </a:r>
          </a:p>
          <a:p>
            <a:pPr lvl="1">
              <a:buFont typeface="Wingdings" pitchFamily="2" charset="2"/>
              <a:buNone/>
            </a:pPr>
            <a:endParaRPr lang="en-GB" altLang="en-US" dirty="0"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5898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cs typeface="Times New Roman" pitchFamily="18" charset="0"/>
              </a:rPr>
              <a:t>Key requirements for staff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306638"/>
            <a:ext cx="7772400" cy="3825875"/>
          </a:xfrm>
        </p:spPr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Sound product knowledge</a:t>
            </a:r>
          </a:p>
          <a:p>
            <a:r>
              <a:rPr lang="en-GB" altLang="en-US" sz="2800" dirty="0">
                <a:cs typeface="Times New Roman" pitchFamily="18" charset="0"/>
              </a:rPr>
              <a:t>Well developed interpersonal skills</a:t>
            </a:r>
          </a:p>
          <a:p>
            <a:r>
              <a:rPr lang="en-GB" altLang="en-US" sz="2800" dirty="0">
                <a:cs typeface="Times New Roman" pitchFamily="18" charset="0"/>
              </a:rPr>
              <a:t>A range of technical skills</a:t>
            </a:r>
          </a:p>
          <a:p>
            <a:r>
              <a:rPr lang="en-GB" altLang="en-US" sz="2800" dirty="0">
                <a:cs typeface="Times New Roman" pitchFamily="18" charset="0"/>
              </a:rPr>
              <a:t>An ability to work as part of a team</a:t>
            </a: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9854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Dishwashing methods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Manual</a:t>
            </a:r>
          </a:p>
          <a:p>
            <a:r>
              <a:rPr lang="en-GB" altLang="en-US" sz="2800" dirty="0">
                <a:cs typeface="Times New Roman" pitchFamily="18" charset="0"/>
              </a:rPr>
              <a:t>Semi-automatic</a:t>
            </a:r>
          </a:p>
          <a:p>
            <a:r>
              <a:rPr lang="en-GB" altLang="en-US" sz="2800" dirty="0">
                <a:cs typeface="Times New Roman" pitchFamily="18" charset="0"/>
              </a:rPr>
              <a:t>Automatic conveyor</a:t>
            </a:r>
          </a:p>
          <a:p>
            <a:r>
              <a:rPr lang="en-GB" altLang="en-US" sz="2800" dirty="0">
                <a:cs typeface="Times New Roman" pitchFamily="18" charset="0"/>
              </a:rPr>
              <a:t>Flight conveyor</a:t>
            </a:r>
          </a:p>
          <a:p>
            <a:r>
              <a:rPr lang="en-GB" altLang="en-US" sz="2800" dirty="0">
                <a:cs typeface="Times New Roman" pitchFamily="18" charset="0"/>
              </a:rPr>
              <a:t>Deferred wash</a:t>
            </a:r>
          </a:p>
          <a:p>
            <a:pPr>
              <a:buFont typeface="Wingdings" pitchFamily="2" charset="2"/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059064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Purpose of a revenue control system</a:t>
            </a:r>
            <a:endParaRPr lang="en-GB" altLang="en-US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ea typeface="Arial Unicode MS" pitchFamily="34" charset="-128"/>
                <a:cs typeface="Arial Unicode MS" pitchFamily="34" charset="-128"/>
              </a:rPr>
              <a:t>Monitors where selling takes place</a:t>
            </a:r>
          </a:p>
          <a:p>
            <a:r>
              <a:rPr lang="en-GB" altLang="en-US" sz="2800" dirty="0">
                <a:ea typeface="Arial Unicode MS" pitchFamily="34" charset="-128"/>
                <a:cs typeface="Arial Unicode MS" pitchFamily="34" charset="-128"/>
              </a:rPr>
              <a:t>Activities include: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Efficient control of all food and beverage items issued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Reduction of pilfering and keeping wastage to a minimum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Ensuring bills are correct and proper payment is made and accounted for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Provision of management information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1978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7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7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Systems for revenue control</a:t>
            </a:r>
            <a:endParaRPr lang="en-GB" altLang="en-US"/>
          </a:p>
        </p:txBody>
      </p:sp>
      <p:sp>
        <p:nvSpPr>
          <p:cNvPr id="1986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/>
              <a:t>M</a:t>
            </a:r>
            <a:r>
              <a:rPr lang="en-GB" altLang="en-US" sz="2800" dirty="0">
                <a:ea typeface="Arial Unicode MS" pitchFamily="34" charset="-128"/>
                <a:cs typeface="Arial Unicode MS" pitchFamily="34" charset="-128"/>
              </a:rPr>
              <a:t>anual systems</a:t>
            </a:r>
          </a:p>
          <a:p>
            <a:r>
              <a:rPr lang="en-GB" altLang="en-US" sz="2800" dirty="0">
                <a:ea typeface="Arial Unicode MS" pitchFamily="34" charset="-128"/>
                <a:cs typeface="Arial Unicode MS" pitchFamily="34" charset="-128"/>
              </a:rPr>
              <a:t>Pre-checking system</a:t>
            </a:r>
          </a:p>
          <a:p>
            <a:r>
              <a:rPr lang="en-GB" altLang="en-US" sz="2800" dirty="0">
                <a:ea typeface="Arial Unicode MS" pitchFamily="34" charset="-128"/>
                <a:cs typeface="Arial Unicode MS" pitchFamily="34" charset="-128"/>
              </a:rPr>
              <a:t>Electronic cash registers</a:t>
            </a:r>
          </a:p>
          <a:p>
            <a:r>
              <a:rPr lang="en-GB" altLang="en-US" sz="2800" dirty="0">
                <a:ea typeface="Arial Unicode MS" pitchFamily="34" charset="-128"/>
                <a:cs typeface="Arial Unicode MS" pitchFamily="34" charset="-128"/>
              </a:rPr>
              <a:t>Electronic point of sale (EPOS) control systems</a:t>
            </a:r>
          </a:p>
          <a:p>
            <a:r>
              <a:rPr lang="en-GB" altLang="en-US" sz="2800" dirty="0">
                <a:ea typeface="Arial Unicode MS" pitchFamily="34" charset="-128"/>
                <a:cs typeface="Arial Unicode MS" pitchFamily="34" charset="-128"/>
              </a:rPr>
              <a:t>Computerised systems</a:t>
            </a:r>
          </a:p>
          <a:p>
            <a:r>
              <a:rPr lang="en-GB" sz="2800" dirty="0"/>
              <a:t>Smartphone app (sometimes referred to as Pin on Glass (</a:t>
            </a:r>
            <a:r>
              <a:rPr lang="en-GB" sz="2800" dirty="0" err="1"/>
              <a:t>PoG</a:t>
            </a:r>
            <a:r>
              <a:rPr lang="en-GB" sz="2800" dirty="0"/>
              <a:t>)</a:t>
            </a:r>
          </a:p>
          <a:p>
            <a:r>
              <a:rPr lang="en-GB" altLang="en-US" sz="2800" dirty="0">
                <a:ea typeface="Arial Unicode MS" pitchFamily="34" charset="-128"/>
                <a:cs typeface="Arial Unicode MS" pitchFamily="34" charset="-128"/>
              </a:rPr>
              <a:t>Satellite stations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456979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Performance measures</a:t>
            </a:r>
            <a:r>
              <a:rPr lang="en-GB" alt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060848"/>
            <a:ext cx="7772400" cy="424847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ea typeface="Arial Unicode MS" pitchFamily="34" charset="-128"/>
                <a:cs typeface="Arial Unicode MS" pitchFamily="34" charset="-128"/>
              </a:rPr>
              <a:t>Information collected during the revenue control phase includes: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ea typeface="Arial Unicode MS" pitchFamily="34" charset="-128"/>
                <a:cs typeface="Arial Unicode MS" pitchFamily="34" charset="-128"/>
              </a:rPr>
              <a:t>Sales mix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ea typeface="Arial Unicode MS" pitchFamily="34" charset="-128"/>
                <a:cs typeface="Arial Unicode MS" pitchFamily="34" charset="-128"/>
              </a:rPr>
              <a:t>Gross profit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ea typeface="Arial Unicode MS" pitchFamily="34" charset="-128"/>
                <a:cs typeface="Arial Unicode MS" pitchFamily="34" charset="-128"/>
              </a:rPr>
              <a:t>Cost percentages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ea typeface="Arial Unicode MS" pitchFamily="34" charset="-128"/>
                <a:cs typeface="Arial Unicode MS" pitchFamily="34" charset="-128"/>
              </a:rPr>
              <a:t>Seat turnover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ea typeface="Arial Unicode MS" pitchFamily="34" charset="-128"/>
                <a:cs typeface="Arial Unicode MS" pitchFamily="34" charset="-128"/>
              </a:rPr>
              <a:t>Sales per staff member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ea typeface="Arial Unicode MS" pitchFamily="34" charset="-128"/>
                <a:cs typeface="Arial Unicode MS" pitchFamily="34" charset="-128"/>
              </a:rPr>
              <a:t>Sales per seat and sales per area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altLang="en-US" sz="1600" dirty="0">
                <a:ea typeface="Arial Unicode MS" pitchFamily="34" charset="-128"/>
              </a:rPr>
              <a:t>Formulae and explanations of these performance measures is detailed in Appendix A </a:t>
            </a:r>
            <a:r>
              <a:rPr lang="en-GB" altLang="en-US" sz="1600" i="1" dirty="0">
                <a:ea typeface="Arial Unicode MS" pitchFamily="34" charset="-128"/>
              </a:rPr>
              <a:t>Food and Beverage Management</a:t>
            </a:r>
            <a:r>
              <a:rPr lang="en-GB" altLang="en-US" sz="1600" dirty="0">
                <a:ea typeface="Arial Unicode MS" pitchFamily="34" charset="-128"/>
              </a:rPr>
              <a:t> 5</a:t>
            </a:r>
            <a:r>
              <a:rPr lang="en-GB" altLang="en-US" sz="1600" baseline="30000" dirty="0">
                <a:ea typeface="Arial Unicode MS" pitchFamily="34" charset="-128"/>
              </a:rPr>
              <a:t>th</a:t>
            </a:r>
            <a:r>
              <a:rPr lang="en-GB" altLang="en-US" sz="1600" dirty="0">
                <a:ea typeface="Arial Unicode MS" pitchFamily="34" charset="-128"/>
              </a:rPr>
              <a:t> edition, Cousins et. Al, 2022, Goodfellow Publishers.</a:t>
            </a:r>
            <a:endParaRPr lang="en-GB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7185830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4F535-2C5B-4667-AB10-5779E7876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Tipping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5F47E-C95C-4E59-B4FF-1282D0E4B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Tipping for service varies across different cultures, for example:</a:t>
            </a:r>
          </a:p>
          <a:p>
            <a:pPr lvl="1"/>
            <a:r>
              <a:rPr lang="en-GB" sz="2400" dirty="0"/>
              <a:t>UK - tipping practice not formalised, with an average of 10-15% added to the bill as ‘discretionary’ </a:t>
            </a:r>
          </a:p>
          <a:p>
            <a:pPr lvl="1"/>
            <a:r>
              <a:rPr lang="en-GB" sz="2400" dirty="0"/>
              <a:t>USA - normal for customers to add 18%-20% of the total bill </a:t>
            </a:r>
          </a:p>
          <a:p>
            <a:pPr lvl="1"/>
            <a:r>
              <a:rPr lang="en-GB" sz="2400" dirty="0"/>
              <a:t>In Japanese dining culture it is seen as impolite to leave a tip</a:t>
            </a:r>
          </a:p>
          <a:p>
            <a:pPr lvl="1"/>
            <a:r>
              <a:rPr lang="en-GB" sz="2400" dirty="0"/>
              <a:t>France and Australia tend to include a charge for the service within the listed prices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65377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44619-09DD-45E0-9545-C061E5492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Tipping in the UK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2179D-5EDF-4988-9F3A-ADB68093D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No legal obligation to pay tips to the staff - some employers do not</a:t>
            </a:r>
          </a:p>
          <a:p>
            <a:r>
              <a:rPr lang="en-GB" sz="2400" dirty="0"/>
              <a:t>Cannot be used to make up an employee’s pay to meet the National Minimum Wage.</a:t>
            </a:r>
          </a:p>
          <a:p>
            <a:r>
              <a:rPr lang="en-GB" sz="2400" dirty="0"/>
              <a:t>UK Government has produced a Code of Best Practice for business owners</a:t>
            </a:r>
          </a:p>
          <a:p>
            <a:r>
              <a:rPr lang="en-GB" sz="2400" dirty="0"/>
              <a:t>‘</a:t>
            </a:r>
            <a:r>
              <a:rPr lang="en-GB" sz="2400" dirty="0" err="1"/>
              <a:t>Tronc</a:t>
            </a:r>
            <a:r>
              <a:rPr lang="en-GB" sz="2400" dirty="0"/>
              <a:t>’ system often used to manage the way tips are distributed</a:t>
            </a:r>
          </a:p>
          <a:p>
            <a:r>
              <a:rPr lang="en-GB" sz="2400" dirty="0"/>
              <a:t>Tips are taxable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22565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Example malpractices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Dilution of liquor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Short measures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Overcharging of customers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Undercharging of friends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Management pilferage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Kickbacks to managers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Cash registers taken off line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Utilising differentiated gross profit percentages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9690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0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0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0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0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7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1C572AF-CA61-494B-A7C5-62FD11313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0509" y="116632"/>
            <a:ext cx="8482980" cy="636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622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Food and beverage service</a:t>
            </a:r>
            <a:r>
              <a:rPr lang="en-GB" alt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GB" altLang="en-US" sz="2800" dirty="0">
                <a:cs typeface="Times New Roman" pitchFamily="18" charset="0"/>
              </a:rPr>
              <a:t>Consists of two separate sub-systems operating at the same time</a:t>
            </a:r>
          </a:p>
          <a:p>
            <a:pPr marL="914400" lvl="1" indent="-457200"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The</a:t>
            </a:r>
            <a:r>
              <a:rPr lang="en-GB" altLang="en-US" i="1" dirty="0">
                <a:cs typeface="Times New Roman" pitchFamily="18" charset="0"/>
              </a:rPr>
              <a:t> service sequence</a:t>
            </a:r>
          </a:p>
          <a:p>
            <a:pPr marL="1314450" lvl="3" indent="0">
              <a:buNone/>
            </a:pPr>
            <a:r>
              <a:rPr lang="en-GB" altLang="en-US" sz="2400" dirty="0">
                <a:cs typeface="Times New Roman" pitchFamily="18" charset="0"/>
              </a:rPr>
              <a:t>Delivery of the food and beverages to the customer</a:t>
            </a:r>
          </a:p>
          <a:p>
            <a:pPr marL="914400" lvl="1" indent="-457200"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The</a:t>
            </a:r>
            <a:r>
              <a:rPr lang="en-GB" altLang="en-US" i="1" dirty="0">
                <a:cs typeface="Times New Roman" pitchFamily="18" charset="0"/>
              </a:rPr>
              <a:t> customer process</a:t>
            </a:r>
          </a:p>
          <a:p>
            <a:pPr marL="1314450" lvl="3" indent="0">
              <a:buNone/>
            </a:pPr>
            <a:r>
              <a:rPr lang="en-GB" altLang="en-US" sz="2400" dirty="0">
                <a:cs typeface="Times New Roman" pitchFamily="18" charset="0"/>
              </a:rPr>
              <a:t>The experience the customer undertakes</a:t>
            </a:r>
          </a:p>
        </p:txBody>
      </p:sp>
    </p:spTree>
    <p:extLst>
      <p:ext uri="{BB962C8B-B14F-4D97-AF65-F5344CB8AC3E}">
        <p14:creationId xmlns:p14="http://schemas.microsoft.com/office/powerpoint/2010/main" val="175088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cs typeface="Times New Roman" pitchFamily="18" charset="0"/>
              </a:rPr>
              <a:t>The </a:t>
            </a:r>
            <a:r>
              <a:rPr lang="en-GB" altLang="en-US" i="1" dirty="0">
                <a:cs typeface="Times New Roman" pitchFamily="18" charset="0"/>
              </a:rPr>
              <a:t>service sequence</a:t>
            </a:r>
            <a:r>
              <a:rPr lang="en-GB" altLang="en-US" i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743200"/>
            <a:ext cx="4108450" cy="3619500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GB" altLang="en-US" sz="2400" dirty="0">
                <a:cs typeface="Times New Roman" pitchFamily="18" charset="0"/>
              </a:rPr>
              <a:t>Preparation for service</a:t>
            </a:r>
          </a:p>
          <a:p>
            <a:pPr marL="533400" indent="-533400">
              <a:buFontTx/>
              <a:buAutoNum type="arabicPeriod"/>
            </a:pPr>
            <a:r>
              <a:rPr lang="en-GB" altLang="en-US" sz="2400" dirty="0">
                <a:cs typeface="Times New Roman" pitchFamily="18" charset="0"/>
              </a:rPr>
              <a:t>Taking bookings</a:t>
            </a:r>
          </a:p>
          <a:p>
            <a:pPr marL="533400" indent="-533400">
              <a:buFontTx/>
              <a:buAutoNum type="arabicPeriod"/>
            </a:pPr>
            <a:r>
              <a:rPr lang="en-GB" altLang="en-US" sz="2400" dirty="0">
                <a:cs typeface="Times New Roman" pitchFamily="18" charset="0"/>
              </a:rPr>
              <a:t>Greeting, seating/directing</a:t>
            </a:r>
          </a:p>
          <a:p>
            <a:pPr marL="533400" indent="-533400">
              <a:buFontTx/>
              <a:buAutoNum type="arabicPeriod"/>
            </a:pPr>
            <a:r>
              <a:rPr lang="en-GB" altLang="en-US" sz="2400" dirty="0">
                <a:cs typeface="Times New Roman" pitchFamily="18" charset="0"/>
              </a:rPr>
              <a:t>Taking food and beverage orders</a:t>
            </a:r>
          </a:p>
          <a:p>
            <a:pPr marL="533400" indent="-533400">
              <a:buFontTx/>
              <a:buAutoNum type="arabicPeriod"/>
            </a:pPr>
            <a:r>
              <a:rPr lang="en-GB" altLang="en-US" sz="2400" dirty="0">
                <a:cs typeface="Times New Roman" pitchFamily="18" charset="0"/>
              </a:rPr>
              <a:t>Serving of food</a:t>
            </a:r>
          </a:p>
          <a:p>
            <a:pPr marL="533400" indent="-533400">
              <a:buFontTx/>
              <a:buAutoNum type="arabicPeriod"/>
            </a:pPr>
            <a:r>
              <a:rPr lang="en-GB" altLang="en-US" sz="2400" dirty="0">
                <a:cs typeface="Times New Roman" pitchFamily="18" charset="0"/>
              </a:rPr>
              <a:t>Serving beverages</a:t>
            </a:r>
            <a:r>
              <a:rPr lang="en-GB" altLang="en-US" dirty="0"/>
              <a:t> </a:t>
            </a:r>
          </a:p>
        </p:txBody>
      </p:sp>
      <p:sp>
        <p:nvSpPr>
          <p:cNvPr id="1566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2819400"/>
            <a:ext cx="3808413" cy="2819400"/>
          </a:xfrm>
        </p:spPr>
        <p:txBody>
          <a:bodyPr/>
          <a:lstStyle/>
          <a:p>
            <a:pPr marL="533400" indent="-533400">
              <a:buClr>
                <a:schemeClr val="tx1"/>
              </a:buClr>
              <a:buFontTx/>
              <a:buAutoNum type="arabicPeriod" startAt="7"/>
            </a:pPr>
            <a:r>
              <a:rPr lang="en-GB" altLang="en-US" sz="2400" dirty="0"/>
              <a:t>C</a:t>
            </a:r>
            <a:r>
              <a:rPr lang="en-GB" altLang="en-US" sz="2400" dirty="0">
                <a:cs typeface="Times New Roman" pitchFamily="18" charset="0"/>
              </a:rPr>
              <a:t>learing during service</a:t>
            </a:r>
          </a:p>
          <a:p>
            <a:pPr marL="533400" indent="-533400">
              <a:buClr>
                <a:schemeClr val="tx1"/>
              </a:buClr>
              <a:buFontTx/>
              <a:buAutoNum type="arabicPeriod" startAt="7"/>
            </a:pPr>
            <a:r>
              <a:rPr lang="en-GB" altLang="en-US" sz="2400" dirty="0">
                <a:cs typeface="Times New Roman" pitchFamily="18" charset="0"/>
              </a:rPr>
              <a:t>Billing</a:t>
            </a:r>
          </a:p>
          <a:p>
            <a:pPr marL="533400" indent="-533400">
              <a:buClr>
                <a:schemeClr val="tx1"/>
              </a:buClr>
              <a:buFontTx/>
              <a:buAutoNum type="arabicPeriod" startAt="7"/>
            </a:pPr>
            <a:r>
              <a:rPr lang="en-GB" altLang="en-US" sz="2400" dirty="0">
                <a:cs typeface="Times New Roman" pitchFamily="18" charset="0"/>
              </a:rPr>
              <a:t>Dealing with payments</a:t>
            </a:r>
          </a:p>
          <a:p>
            <a:pPr marL="533400" indent="-533400">
              <a:buClr>
                <a:schemeClr val="tx1"/>
              </a:buClr>
              <a:buFontTx/>
              <a:buAutoNum type="arabicPeriod" startAt="7"/>
            </a:pPr>
            <a:r>
              <a:rPr lang="en-GB" altLang="en-US" sz="2400" dirty="0">
                <a:cs typeface="Times New Roman" pitchFamily="18" charset="0"/>
              </a:rPr>
              <a:t>Dishwashing</a:t>
            </a:r>
          </a:p>
          <a:p>
            <a:pPr marL="533400" indent="-533400">
              <a:buClr>
                <a:schemeClr val="tx1"/>
              </a:buClr>
              <a:buFontTx/>
              <a:buAutoNum type="arabicPeriod" startAt="7"/>
            </a:pPr>
            <a:r>
              <a:rPr lang="en-GB" altLang="en-US" sz="2400" dirty="0">
                <a:cs typeface="Times New Roman" pitchFamily="18" charset="0"/>
              </a:rPr>
              <a:t>Clearing following service</a:t>
            </a:r>
            <a:endParaRPr lang="en-GB" altLang="en-US" sz="2400" dirty="0"/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2439045" y="2028788"/>
            <a:ext cx="34862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dirty="0">
                <a:latin typeface="+mn-lt"/>
              </a:rPr>
              <a:t>Eleven or more stages:</a:t>
            </a:r>
          </a:p>
        </p:txBody>
      </p:sp>
    </p:spTree>
    <p:extLst>
      <p:ext uri="{BB962C8B-B14F-4D97-AF65-F5344CB8AC3E}">
        <p14:creationId xmlns:p14="http://schemas.microsoft.com/office/powerpoint/2010/main" val="1692658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cs typeface="Times New Roman" pitchFamily="18" charset="0"/>
              </a:rPr>
              <a:t>The </a:t>
            </a:r>
            <a:r>
              <a:rPr lang="en-GB" altLang="en-US" i="1" dirty="0">
                <a:cs typeface="Times New Roman" pitchFamily="18" charset="0"/>
              </a:rPr>
              <a:t>customer process</a:t>
            </a:r>
            <a:r>
              <a:rPr lang="en-GB" altLang="en-US" i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844824"/>
            <a:ext cx="8208912" cy="4114800"/>
          </a:xfrm>
        </p:spPr>
        <p:txBody>
          <a:bodyPr/>
          <a:lstStyle/>
          <a:p>
            <a:r>
              <a:rPr lang="en-GB" altLang="en-US" sz="2800" dirty="0"/>
              <a:t>T</a:t>
            </a:r>
            <a:r>
              <a:rPr lang="en-GB" altLang="en-US" sz="2800" dirty="0">
                <a:cs typeface="Times New Roman" pitchFamily="18" charset="0"/>
              </a:rPr>
              <a:t>he customer is required to undertake or observe certain requirements</a:t>
            </a:r>
          </a:p>
          <a:p>
            <a:r>
              <a:rPr lang="en-GB" altLang="en-US" sz="2800" dirty="0">
                <a:cs typeface="Times New Roman" pitchFamily="18" charset="0"/>
              </a:rPr>
              <a:t>For example: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Enterers the food service area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Orders or selects choice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Served (may pay either at this point or later)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Food and beverages are then consumed, customer leaves and area is cleared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4062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Categorising service methods</a:t>
            </a:r>
            <a:r>
              <a:rPr lang="en-GB" alt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587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From a </a:t>
            </a:r>
            <a:r>
              <a:rPr lang="en-GB" altLang="en-US" sz="2800" i="1" dirty="0">
                <a:cs typeface="Times New Roman" pitchFamily="18" charset="0"/>
              </a:rPr>
              <a:t>customer process </a:t>
            </a:r>
            <a:r>
              <a:rPr lang="en-GB" altLang="en-US" sz="2800" dirty="0">
                <a:cs typeface="Times New Roman" pitchFamily="18" charset="0"/>
              </a:rPr>
              <a:t>perspective, five basic types of </a:t>
            </a:r>
            <a:r>
              <a:rPr lang="en-GB" altLang="en-US" sz="2800" i="1" dirty="0">
                <a:cs typeface="Times New Roman" pitchFamily="18" charset="0"/>
              </a:rPr>
              <a:t>customer process </a:t>
            </a:r>
            <a:r>
              <a:rPr lang="en-GB" altLang="en-US" sz="2800" dirty="0">
                <a:cs typeface="Times New Roman" pitchFamily="18" charset="0"/>
              </a:rPr>
              <a:t>can be identified</a:t>
            </a:r>
            <a:r>
              <a:rPr lang="en-GB" alt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0510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Five basic </a:t>
            </a:r>
            <a:r>
              <a:rPr lang="en-GB" altLang="en-US" i="1" dirty="0"/>
              <a:t>customer processes</a:t>
            </a:r>
            <a:endParaRPr lang="en-US" altLang="en-US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15502" y="1844824"/>
            <a:ext cx="8679884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7115202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595</TotalTime>
  <Words>1687</Words>
  <Application>Microsoft Office PowerPoint</Application>
  <PresentationFormat>On-screen Show (4:3)</PresentationFormat>
  <Paragraphs>304</Paragraphs>
  <Slides>47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4" baseType="lpstr">
      <vt:lpstr>Arial</vt:lpstr>
      <vt:lpstr>Courier New</vt:lpstr>
      <vt:lpstr>Gill Sans MT</vt:lpstr>
      <vt:lpstr>Tahoma</vt:lpstr>
      <vt:lpstr>Times New Roman</vt:lpstr>
      <vt:lpstr>Wingdings</vt:lpstr>
      <vt:lpstr>Blends</vt:lpstr>
      <vt:lpstr>Food and Beverage Management The sixth edition</vt:lpstr>
      <vt:lpstr>PowerPoint Presentation</vt:lpstr>
      <vt:lpstr>Chapter 7 covers:</vt:lpstr>
      <vt:lpstr>Key requirements for staff</vt:lpstr>
      <vt:lpstr>Food and beverage service </vt:lpstr>
      <vt:lpstr>The service sequence </vt:lpstr>
      <vt:lpstr>The customer process </vt:lpstr>
      <vt:lpstr>Categorising service methods </vt:lpstr>
      <vt:lpstr>Five basic customer processes</vt:lpstr>
      <vt:lpstr>The five service method groups</vt:lpstr>
      <vt:lpstr>Changing service methods</vt:lpstr>
      <vt:lpstr>Customer service vs resource productivity</vt:lpstr>
      <vt:lpstr>Customer service vs resource productivity</vt:lpstr>
      <vt:lpstr>Providing customer service </vt:lpstr>
      <vt:lpstr>Level of service : standards of service </vt:lpstr>
      <vt:lpstr>Ensuring customer service</vt:lpstr>
      <vt:lpstr>Maintain good interpersonal relationships </vt:lpstr>
      <vt:lpstr>Maintaining good customer relations</vt:lpstr>
      <vt:lpstr>Symptoms of poor customer relations</vt:lpstr>
      <vt:lpstr>Important to ensure:</vt:lpstr>
      <vt:lpstr>Procedures are required for:</vt:lpstr>
      <vt:lpstr>Managing volume</vt:lpstr>
      <vt:lpstr>Seating consumption times</vt:lpstr>
      <vt:lpstr>Increasing throughput</vt:lpstr>
      <vt:lpstr>Queue considerations</vt:lpstr>
      <vt:lpstr>Service conventions </vt:lpstr>
      <vt:lpstr>General service conventions </vt:lpstr>
      <vt:lpstr>Booking information </vt:lpstr>
      <vt:lpstr>Larger party bookings </vt:lpstr>
      <vt:lpstr>Preparing for service conventions</vt:lpstr>
      <vt:lpstr>Order taking methods</vt:lpstr>
      <vt:lpstr>Order taking conventions </vt:lpstr>
      <vt:lpstr>Taking or receiving customer orders</vt:lpstr>
      <vt:lpstr>Essential knowledge</vt:lpstr>
      <vt:lpstr>Additional requirements </vt:lpstr>
      <vt:lpstr>General service conventions </vt:lpstr>
      <vt:lpstr>General service conventions (cont’d)</vt:lpstr>
      <vt:lpstr>Billing methods</vt:lpstr>
      <vt:lpstr>Clearing methods</vt:lpstr>
      <vt:lpstr>Dishwashing methods</vt:lpstr>
      <vt:lpstr>Purpose of a revenue control system</vt:lpstr>
      <vt:lpstr>Systems for revenue control</vt:lpstr>
      <vt:lpstr>Performance measures </vt:lpstr>
      <vt:lpstr>Tipping </vt:lpstr>
      <vt:lpstr>Tipping in the UK</vt:lpstr>
      <vt:lpstr>Example malpractices</vt:lpstr>
      <vt:lpstr>PowerPoint Presentation</vt:lpstr>
    </vt:vector>
  </TitlesOfParts>
  <Company>The Food and Beverage Training Company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Beverage Managment 6th Edition 2022</dc:title>
  <dc:subject>FandBM 6th Chapter 7 Food and beverage service</dc:subject>
  <dc:creator>John Cousins The Food and Beverage Training Company</dc:creator>
  <cp:keywords>Chapter 7 Food and beverage service</cp:keywords>
  <dc:description>Presentation is copyright.  Use or adaptions must include acknowledgement of the source.  Not to be published or shared online.</dc:description>
  <cp:lastModifiedBy>John Cousins</cp:lastModifiedBy>
  <cp:revision>95</cp:revision>
  <dcterms:created xsi:type="dcterms:W3CDTF">2011-08-30T14:41:49Z</dcterms:created>
  <dcterms:modified xsi:type="dcterms:W3CDTF">2022-11-27T13:54:44Z</dcterms:modified>
  <cp:category/>
  <cp:contentStatus>Presentation is copyright.  Use or adaptions must include acknowledgement of the source.  Not to be published or shared online.</cp:contentStatus>
</cp:coreProperties>
</file>